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1B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0424160" y="548640"/>
            <a:ext cx="109728" cy="109728"/>
          </a:xfrm>
          <a:prstGeom prst="ellipse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744200" y="548640"/>
            <a:ext cx="109728" cy="109728"/>
          </a:xfrm>
          <a:prstGeom prst="ellipse">
            <a:avLst/>
          </a:prstGeom>
          <a:solidFill>
            <a:srgbClr val="32C8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1064240" y="548640"/>
            <a:ext cx="109728" cy="109728"/>
          </a:xfrm>
          <a:prstGeom prst="ellipse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1384280" y="548640"/>
            <a:ext cx="109728" cy="109728"/>
          </a:xfrm>
          <a:prstGeom prst="ellipse">
            <a:avLst/>
          </a:prstGeom>
          <a:solidFill>
            <a:srgbClr val="32C8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10424160" y="868680"/>
            <a:ext cx="109728" cy="109728"/>
          </a:xfrm>
          <a:prstGeom prst="ellipse">
            <a:avLst/>
          </a:prstGeom>
          <a:solidFill>
            <a:srgbClr val="32C8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0744200" y="868680"/>
            <a:ext cx="109728" cy="109728"/>
          </a:xfrm>
          <a:prstGeom prst="ellipse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1064240" y="868680"/>
            <a:ext cx="109728" cy="109728"/>
          </a:xfrm>
          <a:prstGeom prst="ellipse">
            <a:avLst/>
          </a:prstGeom>
          <a:solidFill>
            <a:srgbClr val="32C8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11384280" y="868680"/>
            <a:ext cx="109728" cy="109728"/>
          </a:xfrm>
          <a:prstGeom prst="ellipse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10424160" y="1188719"/>
            <a:ext cx="109728" cy="109728"/>
          </a:xfrm>
          <a:prstGeom prst="ellipse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10744200" y="1188719"/>
            <a:ext cx="109728" cy="109728"/>
          </a:xfrm>
          <a:prstGeom prst="ellipse">
            <a:avLst/>
          </a:prstGeom>
          <a:solidFill>
            <a:srgbClr val="32C8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11064240" y="1188719"/>
            <a:ext cx="109728" cy="109728"/>
          </a:xfrm>
          <a:prstGeom prst="ellipse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11384280" y="1188719"/>
            <a:ext cx="109728" cy="109728"/>
          </a:xfrm>
          <a:prstGeom prst="ellipse">
            <a:avLst/>
          </a:prstGeom>
          <a:solidFill>
            <a:srgbClr val="32C8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10424160" y="1508760"/>
            <a:ext cx="109728" cy="109728"/>
          </a:xfrm>
          <a:prstGeom prst="ellipse">
            <a:avLst/>
          </a:prstGeom>
          <a:solidFill>
            <a:srgbClr val="32C8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10744200" y="1508760"/>
            <a:ext cx="109728" cy="109728"/>
          </a:xfrm>
          <a:prstGeom prst="ellipse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11064240" y="1508760"/>
            <a:ext cx="109728" cy="109728"/>
          </a:xfrm>
          <a:prstGeom prst="ellipse">
            <a:avLst/>
          </a:prstGeom>
          <a:solidFill>
            <a:srgbClr val="32C8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11384280" y="1508760"/>
            <a:ext cx="109728" cy="109728"/>
          </a:xfrm>
          <a:prstGeom prst="ellipse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2194560"/>
            <a:ext cx="100584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600" b="1">
                <a:solidFill>
                  <a:srgbClr val="6C4DE0"/>
                </a:solidFill>
                <a:latin typeface="Calibri"/>
              </a:rPr>
              <a:t>FULL-STACK WEB APPLICATION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2651760"/>
            <a:ext cx="10058400" cy="1463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7200" b="1">
                <a:solidFill>
                  <a:srgbClr val="FFFFFF"/>
                </a:solidFill>
                <a:latin typeface="Calibri"/>
              </a:rPr>
              <a:t>BucketLisk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4114800"/>
            <a:ext cx="100584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400" b="0">
                <a:solidFill>
                  <a:srgbClr val="B7BED6"/>
                </a:solidFill>
                <a:latin typeface="Calibri"/>
              </a:rPr>
              <a:t>A clean, modern To Do app — built end-to-end.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5120640"/>
            <a:ext cx="100584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600" b="0">
                <a:solidFill>
                  <a:srgbClr val="B7BED6"/>
                </a:solidFill>
                <a:latin typeface="Calibri"/>
              </a:rPr>
              <a:t>Presented by Tim Basten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6400800"/>
            <a:ext cx="5486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>
                <a:solidFill>
                  <a:srgbClr val="B7BED6"/>
                </a:solidFill>
                <a:latin typeface="Calibri"/>
              </a:rPr>
              <a:t>BucketLisk — Client Demo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515600" y="6400800"/>
            <a:ext cx="12801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100" b="0">
                <a:solidFill>
                  <a:srgbClr val="B7BED6"/>
                </a:solidFill>
                <a:latin typeface="Calibri"/>
              </a:rPr>
              <a:t>1 / 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1B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457200"/>
            <a:ext cx="91440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Calibri"/>
              </a:rPr>
              <a:t>7. Behind the scenes — the backend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058400" y="548640"/>
            <a:ext cx="1463040" cy="411480"/>
          </a:xfrm>
          <a:prstGeom prst="roundRect">
            <a:avLst>
              <a:gd name="adj" fmla="val 50000"/>
            </a:avLst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18288" bIns="18288"/>
          <a:lstStyle/>
          <a:p>
            <a:pPr algn="ctr"/>
            <a:r>
              <a:rPr sz="1200" b="1">
                <a:solidFill>
                  <a:srgbClr val="FFFFFF"/>
                </a:solidFill>
              </a:rPr>
              <a:t>≈ 60 sec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143000"/>
            <a:ext cx="109728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0">
                <a:solidFill>
                  <a:srgbClr val="32C8A0"/>
                </a:solidFill>
                <a:latin typeface="Calibri"/>
              </a:rPr>
              <a:t>≈ 60 sec  •  switch to code editor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1691640"/>
            <a:ext cx="10881360" cy="3840480"/>
          </a:xfrm>
          <a:prstGeom prst="roundRect">
            <a:avLst>
              <a:gd name="adj" fmla="val 4000"/>
            </a:avLst>
          </a:prstGeom>
          <a:solidFill>
            <a:srgbClr val="14244F"/>
          </a:solidFill>
          <a:ln w="19050">
            <a:solidFill>
              <a:srgbClr val="6C4D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1783080"/>
            <a:ext cx="1828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>
                <a:solidFill>
                  <a:srgbClr val="6C4DE0"/>
                </a:solidFill>
                <a:latin typeface="Calibri"/>
              </a:rPr>
              <a:t>SAY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148840"/>
            <a:ext cx="1042416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"Quickly behind the scenes — the client doesn't need to touch any of this, but it's good to see what you're getting.</a:t>
            </a:r>
          </a:p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This is the Task schema — title, description, due date, completed flag, date created. Indexes on dueDate and dateCreated keep sorting fast.</a:t>
            </a:r>
          </a:p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And these are the API routes — one for each operation, every one with proper error handling. If something goes wrong the server returns a clear status code, not a crash."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5623560"/>
            <a:ext cx="10881360" cy="640080"/>
          </a:xfrm>
          <a:prstGeom prst="roundRect">
            <a:avLst>
              <a:gd name="adj" fmla="val 18000"/>
            </a:avLst>
          </a:prstGeom>
          <a:solidFill>
            <a:srgbClr val="102C28"/>
          </a:solidFill>
          <a:ln w="19050">
            <a:solidFill>
              <a:srgbClr val="32C8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5687568"/>
            <a:ext cx="13716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>
                <a:solidFill>
                  <a:srgbClr val="32C8A0"/>
                </a:solidFill>
                <a:latin typeface="Calibri"/>
              </a:rPr>
              <a:t>SHOW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20240" y="5687568"/>
            <a:ext cx="96012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0">
                <a:solidFill>
                  <a:srgbClr val="FFFFFF"/>
                </a:solidFill>
                <a:latin typeface="Calibri"/>
              </a:rPr>
              <a:t>Open backend/index.js • show schema (lines 31–42) • scroll routes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6400800"/>
            <a:ext cx="5486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>
                <a:solidFill>
                  <a:srgbClr val="B7BED6"/>
                </a:solidFill>
                <a:latin typeface="Calibri"/>
              </a:rPr>
              <a:t>BucketLisk — Client Demo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15600" y="6400800"/>
            <a:ext cx="12801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100" b="0">
                <a:solidFill>
                  <a:srgbClr val="B7BED6"/>
                </a:solidFill>
                <a:latin typeface="Calibri"/>
              </a:rPr>
              <a:t>10 / 14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1B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457200"/>
            <a:ext cx="91440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Calibri"/>
              </a:rPr>
              <a:t>8. The database — live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058400" y="548640"/>
            <a:ext cx="1463040" cy="411480"/>
          </a:xfrm>
          <a:prstGeom prst="roundRect">
            <a:avLst>
              <a:gd name="adj" fmla="val 50000"/>
            </a:avLst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18288" bIns="18288"/>
          <a:lstStyle/>
          <a:p>
            <a:pPr algn="ctr"/>
            <a:r>
              <a:rPr sz="1200" b="1">
                <a:solidFill>
                  <a:srgbClr val="FFFFFF"/>
                </a:solidFill>
              </a:rPr>
              <a:t>≈ 30 sec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143000"/>
            <a:ext cx="109728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0">
                <a:solidFill>
                  <a:srgbClr val="32C8A0"/>
                </a:solidFill>
                <a:latin typeface="Calibri"/>
              </a:rPr>
              <a:t>≈ 30 sec  •  the wow moment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1691640"/>
            <a:ext cx="10881360" cy="3840480"/>
          </a:xfrm>
          <a:prstGeom prst="roundRect">
            <a:avLst>
              <a:gd name="adj" fmla="val 4000"/>
            </a:avLst>
          </a:prstGeom>
          <a:solidFill>
            <a:srgbClr val="14244F"/>
          </a:solidFill>
          <a:ln w="19050">
            <a:solidFill>
              <a:srgbClr val="6C4D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1783080"/>
            <a:ext cx="1828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>
                <a:solidFill>
                  <a:srgbClr val="6C4DE0"/>
                </a:solidFill>
                <a:latin typeface="Calibri"/>
              </a:rPr>
              <a:t>SAY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148840"/>
            <a:ext cx="1042416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"And here's the MongoDB database itself — every task you saw on the dashboard lives here as a document. So the data is fully persistent — close the browser, come back tomorrow, your tasks are still here.</a:t>
            </a:r>
          </a:p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Watch this: I'll create a task in the dashboard… and it appears here in the database in real time."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5623560"/>
            <a:ext cx="10881360" cy="640080"/>
          </a:xfrm>
          <a:prstGeom prst="roundRect">
            <a:avLst>
              <a:gd name="adj" fmla="val 18000"/>
            </a:avLst>
          </a:prstGeom>
          <a:solidFill>
            <a:srgbClr val="102C28"/>
          </a:solidFill>
          <a:ln w="19050">
            <a:solidFill>
              <a:srgbClr val="32C8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5687568"/>
            <a:ext cx="13716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>
                <a:solidFill>
                  <a:srgbClr val="32C8A0"/>
                </a:solidFill>
                <a:latin typeface="Calibri"/>
              </a:rPr>
              <a:t>SHOW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20240" y="5687568"/>
            <a:ext cx="96012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0">
                <a:solidFill>
                  <a:srgbClr val="FFFFFF"/>
                </a:solidFill>
                <a:latin typeface="Calibri"/>
              </a:rPr>
              <a:t>Switch to MongoDB Compass • create task in dashboard • refresh Compass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6400800"/>
            <a:ext cx="5486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>
                <a:solidFill>
                  <a:srgbClr val="B7BED6"/>
                </a:solidFill>
                <a:latin typeface="Calibri"/>
              </a:rPr>
              <a:t>BucketLisk — Client Demo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15600" y="6400800"/>
            <a:ext cx="12801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100" b="0">
                <a:solidFill>
                  <a:srgbClr val="B7BED6"/>
                </a:solidFill>
                <a:latin typeface="Calibri"/>
              </a:rPr>
              <a:t>11 / 14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1B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457200"/>
            <a:ext cx="91440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Calibri"/>
              </a:rPr>
              <a:t>9. Wrap-up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058400" y="548640"/>
            <a:ext cx="1463040" cy="411480"/>
          </a:xfrm>
          <a:prstGeom prst="roundRect">
            <a:avLst>
              <a:gd name="adj" fmla="val 50000"/>
            </a:avLst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18288" bIns="18288"/>
          <a:lstStyle/>
          <a:p>
            <a:pPr algn="ctr"/>
            <a:r>
              <a:rPr sz="1200" b="1">
                <a:solidFill>
                  <a:srgbClr val="FFFFFF"/>
                </a:solidFill>
              </a:rPr>
              <a:t>≈ 30 sec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143000"/>
            <a:ext cx="109728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0">
                <a:solidFill>
                  <a:srgbClr val="32C8A0"/>
                </a:solidFill>
                <a:latin typeface="Calibri"/>
              </a:rPr>
              <a:t>≈ 30 sec  •  back to dashboard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1691640"/>
            <a:ext cx="10881360" cy="3840480"/>
          </a:xfrm>
          <a:prstGeom prst="roundRect">
            <a:avLst>
              <a:gd name="adj" fmla="val 4000"/>
            </a:avLst>
          </a:prstGeom>
          <a:solidFill>
            <a:srgbClr val="14244F"/>
          </a:solidFill>
          <a:ln w="19050">
            <a:solidFill>
              <a:srgbClr val="6C4D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1783080"/>
            <a:ext cx="1828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>
                <a:solidFill>
                  <a:srgbClr val="6C4DE0"/>
                </a:solidFill>
                <a:latin typeface="Calibri"/>
              </a:rPr>
              <a:t>SAY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148840"/>
            <a:ext cx="1042416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"So that's BucketLisk end-to-end:</a:t>
            </a:r>
          </a:p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 • A responsive marketing site</a:t>
            </a:r>
          </a:p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 • A dashboard for create, read, update, complete, and delete</a:t>
            </a:r>
          </a:p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 • Server-side sorting by due date or creation date</a:t>
            </a:r>
          </a:p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 • Powered by an Express REST API and a MongoDB database</a:t>
            </a:r>
          </a:p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It's built so it can grow — user accounts, categories, reminders are natural next steps from here.</a:t>
            </a:r>
          </a:p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Thanks for watching — happy to answer any questions."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5623560"/>
            <a:ext cx="10881360" cy="640080"/>
          </a:xfrm>
          <a:prstGeom prst="roundRect">
            <a:avLst>
              <a:gd name="adj" fmla="val 18000"/>
            </a:avLst>
          </a:prstGeom>
          <a:solidFill>
            <a:srgbClr val="102C28"/>
          </a:solidFill>
          <a:ln w="19050">
            <a:solidFill>
              <a:srgbClr val="32C8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5687568"/>
            <a:ext cx="13716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>
                <a:solidFill>
                  <a:srgbClr val="32C8A0"/>
                </a:solidFill>
                <a:latin typeface="Calibri"/>
              </a:rPr>
              <a:t>SHOW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20240" y="5687568"/>
            <a:ext cx="96012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0">
                <a:solidFill>
                  <a:srgbClr val="FFFFFF"/>
                </a:solidFill>
                <a:latin typeface="Calibri"/>
              </a:rPr>
              <a:t>Smile • pause • stop the recording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6400800"/>
            <a:ext cx="5486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>
                <a:solidFill>
                  <a:srgbClr val="B7BED6"/>
                </a:solidFill>
                <a:latin typeface="Calibri"/>
              </a:rPr>
              <a:t>BucketLisk — Client Demo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15600" y="6400800"/>
            <a:ext cx="12801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100" b="0">
                <a:solidFill>
                  <a:srgbClr val="B7BED6"/>
                </a:solidFill>
                <a:latin typeface="Calibri"/>
              </a:rPr>
              <a:t>12 / 14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1B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Calibri"/>
              </a:rPr>
              <a:t>Demo-day reminders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234440"/>
            <a:ext cx="109728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800" b="0">
                <a:solidFill>
                  <a:srgbClr val="B7BED6"/>
                </a:solidFill>
                <a:latin typeface="Calibri"/>
              </a:rPr>
              <a:t>Tape this to the side of your monitor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1920240"/>
            <a:ext cx="105156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2000" b="1">
                <a:solidFill>
                  <a:srgbClr val="6C4DE0"/>
                </a:solidFill>
              </a:rPr>
              <a:t>▸  </a:t>
            </a:r>
            <a:r>
              <a:rPr sz="2000">
                <a:solidFill>
                  <a:srgbClr val="FFFFFF"/>
                </a:solidFill>
                <a:latin typeface="Calibri"/>
              </a:rPr>
              <a:t>Speak slower than feels natural — normal speed sounds rushed on video</a:t>
            </a:r>
          </a:p>
          <a:p>
            <a:pPr algn="l">
              <a:spcAft>
                <a:spcPts val="800"/>
              </a:spcAft>
            </a:pPr>
            <a:r>
              <a:rPr sz="2000" b="1">
                <a:solidFill>
                  <a:srgbClr val="6C4DE0"/>
                </a:solidFill>
              </a:rPr>
              <a:t>▸  </a:t>
            </a:r>
            <a:r>
              <a:rPr sz="2000">
                <a:solidFill>
                  <a:srgbClr val="FFFFFF"/>
                </a:solidFill>
                <a:latin typeface="Calibri"/>
              </a:rPr>
              <a:t>Move the mouse deliberately — hover before you click</a:t>
            </a:r>
          </a:p>
          <a:p>
            <a:pPr algn="l">
              <a:spcAft>
                <a:spcPts val="800"/>
              </a:spcAft>
            </a:pPr>
            <a:r>
              <a:rPr sz="2000" b="1">
                <a:solidFill>
                  <a:srgbClr val="6C4DE0"/>
                </a:solidFill>
              </a:rPr>
              <a:t>▸  </a:t>
            </a:r>
            <a:r>
              <a:rPr sz="2000">
                <a:solidFill>
                  <a:srgbClr val="FFFFFF"/>
                </a:solidFill>
                <a:latin typeface="Calibri"/>
              </a:rPr>
              <a:t>If something breaks live, narrate it calmly and carry on</a:t>
            </a:r>
          </a:p>
          <a:p>
            <a:pPr algn="l">
              <a:spcAft>
                <a:spcPts val="800"/>
              </a:spcAft>
            </a:pPr>
            <a:r>
              <a:rPr sz="2000" b="1">
                <a:solidFill>
                  <a:srgbClr val="6C4DE0"/>
                </a:solidFill>
              </a:rPr>
              <a:t>▸  </a:t>
            </a:r>
            <a:r>
              <a:rPr sz="2000">
                <a:solidFill>
                  <a:srgbClr val="FFFFFF"/>
                </a:solidFill>
                <a:latin typeface="Calibri"/>
              </a:rPr>
              <a:t>Browser zoom 110–125% so text is readable</a:t>
            </a:r>
          </a:p>
          <a:p>
            <a:pPr algn="l">
              <a:spcAft>
                <a:spcPts val="800"/>
              </a:spcAft>
            </a:pPr>
            <a:r>
              <a:rPr sz="2000" b="1">
                <a:solidFill>
                  <a:srgbClr val="6C4DE0"/>
                </a:solidFill>
              </a:rPr>
              <a:t>▸  </a:t>
            </a:r>
            <a:r>
              <a:rPr sz="2000">
                <a:solidFill>
                  <a:srgbClr val="FFFFFF"/>
                </a:solidFill>
                <a:latin typeface="Calibri"/>
              </a:rPr>
              <a:t>Close Slack, email, and notifications before you start</a:t>
            </a:r>
          </a:p>
          <a:p>
            <a:pPr algn="l">
              <a:spcAft>
                <a:spcPts val="800"/>
              </a:spcAft>
            </a:pPr>
            <a:r>
              <a:rPr sz="2000" b="1">
                <a:solidFill>
                  <a:srgbClr val="6C4DE0"/>
                </a:solidFill>
              </a:rPr>
              <a:t>▸  </a:t>
            </a:r>
            <a:r>
              <a:rPr sz="2000">
                <a:solidFill>
                  <a:srgbClr val="FFFFFF"/>
                </a:solidFill>
                <a:latin typeface="Calibri"/>
              </a:rPr>
              <a:t>Glance at the slide — don't read word-for-word, sound natural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00800"/>
            <a:ext cx="5486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>
                <a:solidFill>
                  <a:srgbClr val="B7BED6"/>
                </a:solidFill>
                <a:latin typeface="Calibri"/>
              </a:rPr>
              <a:t>BucketLisk — Client Demo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00800"/>
            <a:ext cx="12801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100" b="0">
                <a:solidFill>
                  <a:srgbClr val="B7BED6"/>
                </a:solidFill>
                <a:latin typeface="Calibri"/>
              </a:rPr>
              <a:t>13 / 14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1B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0424160" y="548640"/>
            <a:ext cx="109728" cy="109728"/>
          </a:xfrm>
          <a:prstGeom prst="ellipse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744200" y="548640"/>
            <a:ext cx="109728" cy="109728"/>
          </a:xfrm>
          <a:prstGeom prst="ellipse">
            <a:avLst/>
          </a:prstGeom>
          <a:solidFill>
            <a:srgbClr val="32C8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1064240" y="548640"/>
            <a:ext cx="109728" cy="109728"/>
          </a:xfrm>
          <a:prstGeom prst="ellipse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1384280" y="548640"/>
            <a:ext cx="109728" cy="109728"/>
          </a:xfrm>
          <a:prstGeom prst="ellipse">
            <a:avLst/>
          </a:prstGeom>
          <a:solidFill>
            <a:srgbClr val="32C8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10424160" y="868680"/>
            <a:ext cx="109728" cy="109728"/>
          </a:xfrm>
          <a:prstGeom prst="ellipse">
            <a:avLst/>
          </a:prstGeom>
          <a:solidFill>
            <a:srgbClr val="32C8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0744200" y="868680"/>
            <a:ext cx="109728" cy="109728"/>
          </a:xfrm>
          <a:prstGeom prst="ellipse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1064240" y="868680"/>
            <a:ext cx="109728" cy="109728"/>
          </a:xfrm>
          <a:prstGeom prst="ellipse">
            <a:avLst/>
          </a:prstGeom>
          <a:solidFill>
            <a:srgbClr val="32C8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11384280" y="868680"/>
            <a:ext cx="109728" cy="109728"/>
          </a:xfrm>
          <a:prstGeom prst="ellipse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10424160" y="1188719"/>
            <a:ext cx="109728" cy="109728"/>
          </a:xfrm>
          <a:prstGeom prst="ellipse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10744200" y="1188719"/>
            <a:ext cx="109728" cy="109728"/>
          </a:xfrm>
          <a:prstGeom prst="ellipse">
            <a:avLst/>
          </a:prstGeom>
          <a:solidFill>
            <a:srgbClr val="32C8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11064240" y="1188719"/>
            <a:ext cx="109728" cy="109728"/>
          </a:xfrm>
          <a:prstGeom prst="ellipse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11384280" y="1188719"/>
            <a:ext cx="109728" cy="109728"/>
          </a:xfrm>
          <a:prstGeom prst="ellipse">
            <a:avLst/>
          </a:prstGeom>
          <a:solidFill>
            <a:srgbClr val="32C8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10424160" y="1508760"/>
            <a:ext cx="109728" cy="109728"/>
          </a:xfrm>
          <a:prstGeom prst="ellipse">
            <a:avLst/>
          </a:prstGeom>
          <a:solidFill>
            <a:srgbClr val="32C8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10744200" y="1508760"/>
            <a:ext cx="109728" cy="109728"/>
          </a:xfrm>
          <a:prstGeom prst="ellipse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11064240" y="1508760"/>
            <a:ext cx="109728" cy="109728"/>
          </a:xfrm>
          <a:prstGeom prst="ellipse">
            <a:avLst/>
          </a:prstGeom>
          <a:solidFill>
            <a:srgbClr val="32C8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11384280" y="1508760"/>
            <a:ext cx="109728" cy="109728"/>
          </a:xfrm>
          <a:prstGeom prst="ellipse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2194560"/>
            <a:ext cx="100584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600" b="1">
                <a:solidFill>
                  <a:srgbClr val="6C4DE0"/>
                </a:solidFill>
                <a:latin typeface="Calibri"/>
              </a:rPr>
              <a:t>THANK YOU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2651760"/>
            <a:ext cx="10058400" cy="1463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7200" b="1">
                <a:solidFill>
                  <a:srgbClr val="FFFFFF"/>
                </a:solidFill>
                <a:latin typeface="Calibri"/>
              </a:rPr>
              <a:t>Questions?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4114800"/>
            <a:ext cx="100584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400" b="0">
                <a:solidFill>
                  <a:srgbClr val="B7BED6"/>
                </a:solidFill>
                <a:latin typeface="Calibri"/>
              </a:rPr>
              <a:t>BucketLisk — Stay organised.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400800"/>
            <a:ext cx="5486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>
                <a:solidFill>
                  <a:srgbClr val="B7BED6"/>
                </a:solidFill>
                <a:latin typeface="Calibri"/>
              </a:rPr>
              <a:t>BucketLisk — Client Demo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515600" y="6400800"/>
            <a:ext cx="12801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100" b="0">
                <a:solidFill>
                  <a:srgbClr val="B7BED6"/>
                </a:solidFill>
                <a:latin typeface="Calibri"/>
              </a:rPr>
              <a:t>14 / 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1B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Calibri"/>
              </a:rPr>
              <a:t>Before I hit record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234440"/>
            <a:ext cx="109728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800" b="0">
                <a:solidFill>
                  <a:srgbClr val="B7BED6"/>
                </a:solidFill>
                <a:latin typeface="Calibri"/>
              </a:rPr>
              <a:t>Quick setup so the demo runs smoothly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1920240"/>
            <a:ext cx="105156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2000" b="1">
                <a:solidFill>
                  <a:srgbClr val="6C4DE0"/>
                </a:solidFill>
              </a:rPr>
              <a:t>▸  </a:t>
            </a:r>
            <a:r>
              <a:rPr sz="2000">
                <a:solidFill>
                  <a:srgbClr val="FFFFFF"/>
                </a:solidFill>
                <a:latin typeface="Calibri"/>
              </a:rPr>
              <a:t>Backend running — `node index.js` shows ✅ MongoDB Connected</a:t>
            </a:r>
          </a:p>
          <a:p>
            <a:pPr algn="l">
              <a:spcAft>
                <a:spcPts val="800"/>
              </a:spcAft>
            </a:pPr>
            <a:r>
              <a:rPr sz="2000" b="1">
                <a:solidFill>
                  <a:srgbClr val="6C4DE0"/>
                </a:solidFill>
              </a:rPr>
              <a:t>▸  </a:t>
            </a:r>
            <a:r>
              <a:rPr sz="2000">
                <a:solidFill>
                  <a:srgbClr val="FFFFFF"/>
                </a:solidFill>
                <a:latin typeface="Calibri"/>
              </a:rPr>
              <a:t>Frontend index.html open in browser</a:t>
            </a:r>
          </a:p>
          <a:p>
            <a:pPr algn="l">
              <a:spcAft>
                <a:spcPts val="800"/>
              </a:spcAft>
            </a:pPr>
            <a:r>
              <a:rPr sz="2000" b="1">
                <a:solidFill>
                  <a:srgbClr val="6C4DE0"/>
                </a:solidFill>
              </a:rPr>
              <a:t>▸  </a:t>
            </a:r>
            <a:r>
              <a:rPr sz="2000">
                <a:solidFill>
                  <a:srgbClr val="FFFFFF"/>
                </a:solidFill>
                <a:latin typeface="Calibri"/>
              </a:rPr>
              <a:t>MongoDB Compass / Atlas open and connected</a:t>
            </a:r>
          </a:p>
          <a:p>
            <a:pPr algn="l">
              <a:spcAft>
                <a:spcPts val="800"/>
              </a:spcAft>
            </a:pPr>
            <a:r>
              <a:rPr sz="2000" b="1">
                <a:solidFill>
                  <a:srgbClr val="6C4DE0"/>
                </a:solidFill>
              </a:rPr>
              <a:t>▸  </a:t>
            </a:r>
            <a:r>
              <a:rPr sz="2000">
                <a:solidFill>
                  <a:srgbClr val="FFFFFF"/>
                </a:solidFill>
                <a:latin typeface="Calibri"/>
              </a:rPr>
              <a:t>Backend terminal visible in a small window</a:t>
            </a:r>
          </a:p>
          <a:p>
            <a:pPr algn="l">
              <a:spcAft>
                <a:spcPts val="800"/>
              </a:spcAft>
            </a:pPr>
            <a:r>
              <a:rPr sz="2000" b="1">
                <a:solidFill>
                  <a:srgbClr val="6C4DE0"/>
                </a:solidFill>
              </a:rPr>
              <a:t>▸  </a:t>
            </a:r>
            <a:r>
              <a:rPr sz="2000">
                <a:solidFill>
                  <a:srgbClr val="FFFFFF"/>
                </a:solidFill>
                <a:latin typeface="Calibri"/>
              </a:rPr>
              <a:t>DevTools → Network tab open (optional, for showing API calls)</a:t>
            </a:r>
          </a:p>
          <a:p>
            <a:pPr algn="l">
              <a:spcAft>
                <a:spcPts val="800"/>
              </a:spcAft>
            </a:pPr>
            <a:r>
              <a:rPr sz="2000" b="1">
                <a:solidFill>
                  <a:srgbClr val="6C4DE0"/>
                </a:solidFill>
              </a:rPr>
              <a:t>▸  </a:t>
            </a:r>
            <a:r>
              <a:rPr sz="2000">
                <a:solidFill>
                  <a:srgbClr val="FFFFFF"/>
                </a:solidFill>
                <a:latin typeface="Calibri"/>
              </a:rPr>
              <a:t>One sample task pre-created so the dashboard isn't empty</a:t>
            </a:r>
          </a:p>
          <a:p>
            <a:pPr algn="l">
              <a:spcAft>
                <a:spcPts val="800"/>
              </a:spcAft>
            </a:pPr>
            <a:r>
              <a:rPr sz="2000" b="1">
                <a:solidFill>
                  <a:srgbClr val="6C4DE0"/>
                </a:solidFill>
              </a:rPr>
              <a:t>▸  </a:t>
            </a:r>
            <a:r>
              <a:rPr sz="2000">
                <a:solidFill>
                  <a:srgbClr val="FFFFFF"/>
                </a:solidFill>
                <a:latin typeface="Calibri"/>
              </a:rPr>
              <a:t>Notifications silenced, browser zoomed to 110–125%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00800"/>
            <a:ext cx="5486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>
                <a:solidFill>
                  <a:srgbClr val="B7BED6"/>
                </a:solidFill>
                <a:latin typeface="Calibri"/>
              </a:rPr>
              <a:t>BucketLisk — Client Demo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00800"/>
            <a:ext cx="12801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100" b="0">
                <a:solidFill>
                  <a:srgbClr val="B7BED6"/>
                </a:solidFill>
                <a:latin typeface="Calibri"/>
              </a:rPr>
              <a:t>2 / 14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1B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457200"/>
            <a:ext cx="91440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Calibri"/>
              </a:rPr>
              <a:t>Intro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058400" y="548640"/>
            <a:ext cx="1463040" cy="411480"/>
          </a:xfrm>
          <a:prstGeom prst="roundRect">
            <a:avLst>
              <a:gd name="adj" fmla="val 50000"/>
            </a:avLst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18288" bIns="18288"/>
          <a:lstStyle/>
          <a:p>
            <a:pPr algn="ctr"/>
            <a:r>
              <a:rPr sz="1200" b="1">
                <a:solidFill>
                  <a:srgbClr val="FFFFFF"/>
                </a:solidFill>
              </a:rPr>
              <a:t>≈ 20 sec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143000"/>
            <a:ext cx="109728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0">
                <a:solidFill>
                  <a:srgbClr val="32C8A0"/>
                </a:solidFill>
                <a:latin typeface="Calibri"/>
              </a:rPr>
              <a:t>≈ 20 sec  •  Stay relaxed, smile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1691640"/>
            <a:ext cx="10881360" cy="3840480"/>
          </a:xfrm>
          <a:prstGeom prst="roundRect">
            <a:avLst>
              <a:gd name="adj" fmla="val 4000"/>
            </a:avLst>
          </a:prstGeom>
          <a:solidFill>
            <a:srgbClr val="14244F"/>
          </a:solidFill>
          <a:ln w="19050">
            <a:solidFill>
              <a:srgbClr val="6C4D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1783080"/>
            <a:ext cx="1828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>
                <a:solidFill>
                  <a:srgbClr val="6C4DE0"/>
                </a:solidFill>
                <a:latin typeface="Calibri"/>
              </a:rPr>
              <a:t>SAY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148840"/>
            <a:ext cx="1042416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"Hi, and thanks for taking the time. I'm going to walk you through the To Do web application I've built — it's called BucketLisk. It's a full-stack app: the bit you see in the browser is the frontend, and behind the scenes there's a server and a database doing the heavy lifting. I'll show you both sides so you can see exactly how it all fits together."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5623560"/>
            <a:ext cx="10881360" cy="640080"/>
          </a:xfrm>
          <a:prstGeom prst="roundRect">
            <a:avLst>
              <a:gd name="adj" fmla="val 18000"/>
            </a:avLst>
          </a:prstGeom>
          <a:solidFill>
            <a:srgbClr val="102C28"/>
          </a:solidFill>
          <a:ln w="19050">
            <a:solidFill>
              <a:srgbClr val="32C8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5687568"/>
            <a:ext cx="13716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>
                <a:solidFill>
                  <a:srgbClr val="32C8A0"/>
                </a:solidFill>
                <a:latin typeface="Calibri"/>
              </a:rPr>
              <a:t>SHOW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20240" y="5687568"/>
            <a:ext cx="96012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0">
                <a:solidFill>
                  <a:srgbClr val="FFFFFF"/>
                </a:solidFill>
                <a:latin typeface="Calibri"/>
              </a:rPr>
              <a:t>Title slide / browser ready on Home page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6400800"/>
            <a:ext cx="5486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>
                <a:solidFill>
                  <a:srgbClr val="B7BED6"/>
                </a:solidFill>
                <a:latin typeface="Calibri"/>
              </a:rPr>
              <a:t>BucketLisk — Client Demo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15600" y="6400800"/>
            <a:ext cx="12801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100" b="0">
                <a:solidFill>
                  <a:srgbClr val="B7BED6"/>
                </a:solidFill>
                <a:latin typeface="Calibri"/>
              </a:rPr>
              <a:t>3 / 14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1B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457200"/>
            <a:ext cx="91440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Calibri"/>
              </a:rPr>
              <a:t>1. The marketing site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058400" y="548640"/>
            <a:ext cx="1463040" cy="411480"/>
          </a:xfrm>
          <a:prstGeom prst="roundRect">
            <a:avLst>
              <a:gd name="adj" fmla="val 50000"/>
            </a:avLst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18288" bIns="18288"/>
          <a:lstStyle/>
          <a:p>
            <a:pPr algn="ctr"/>
            <a:r>
              <a:rPr sz="1200" b="1">
                <a:solidFill>
                  <a:srgbClr val="FFFFFF"/>
                </a:solidFill>
              </a:rPr>
              <a:t>≈ 45 sec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143000"/>
            <a:ext cx="109728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0">
                <a:solidFill>
                  <a:srgbClr val="32C8A0"/>
                </a:solidFill>
                <a:latin typeface="Calibri"/>
              </a:rPr>
              <a:t>≈ 45 sec  •  Open index.html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1691640"/>
            <a:ext cx="10881360" cy="3840480"/>
          </a:xfrm>
          <a:prstGeom prst="roundRect">
            <a:avLst>
              <a:gd name="adj" fmla="val 4000"/>
            </a:avLst>
          </a:prstGeom>
          <a:solidFill>
            <a:srgbClr val="14244F"/>
          </a:solidFill>
          <a:ln w="19050">
            <a:solidFill>
              <a:srgbClr val="6C4D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1783080"/>
            <a:ext cx="1828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>
                <a:solidFill>
                  <a:srgbClr val="6C4DE0"/>
                </a:solidFill>
                <a:latin typeface="Calibri"/>
              </a:rPr>
              <a:t>SAY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148840"/>
            <a:ext cx="1042416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"This is the landing page — the first thing a new user sees. Clean hero with the tagline 'Stay organised with BucketLisk', and a clear call-to-action: Try it for free, which drops the user straight into the app.</a:t>
            </a:r>
          </a:p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Across the top: Home, Features, Pricing, Support, plus Login and Signup on the right. Each page is fully responsive — it reshapes nicely on mobile and tablet."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5623560"/>
            <a:ext cx="10881360" cy="640080"/>
          </a:xfrm>
          <a:prstGeom prst="roundRect">
            <a:avLst>
              <a:gd name="adj" fmla="val 18000"/>
            </a:avLst>
          </a:prstGeom>
          <a:solidFill>
            <a:srgbClr val="102C28"/>
          </a:solidFill>
          <a:ln w="19050">
            <a:solidFill>
              <a:srgbClr val="32C8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5687568"/>
            <a:ext cx="13716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>
                <a:solidFill>
                  <a:srgbClr val="32C8A0"/>
                </a:solidFill>
                <a:latin typeface="Calibri"/>
              </a:rPr>
              <a:t>SHOW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20240" y="5687568"/>
            <a:ext cx="96012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0">
                <a:solidFill>
                  <a:srgbClr val="FFFFFF"/>
                </a:solidFill>
                <a:latin typeface="Calibri"/>
              </a:rPr>
              <a:t>Hover navbar • click through Features → Pricing → Support • optionally shrink window to demo responsive nav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6400800"/>
            <a:ext cx="5486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>
                <a:solidFill>
                  <a:srgbClr val="B7BED6"/>
                </a:solidFill>
                <a:latin typeface="Calibri"/>
              </a:rPr>
              <a:t>BucketLisk — Client Demo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15600" y="6400800"/>
            <a:ext cx="12801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100" b="0">
                <a:solidFill>
                  <a:srgbClr val="B7BED6"/>
                </a:solidFill>
                <a:latin typeface="Calibri"/>
              </a:rPr>
              <a:t>4 / 14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1B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457200"/>
            <a:ext cx="91440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Calibri"/>
              </a:rPr>
              <a:t>2. Entering the dashboard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058400" y="548640"/>
            <a:ext cx="1463040" cy="411480"/>
          </a:xfrm>
          <a:prstGeom prst="roundRect">
            <a:avLst>
              <a:gd name="adj" fmla="val 50000"/>
            </a:avLst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18288" bIns="18288"/>
          <a:lstStyle/>
          <a:p>
            <a:pPr algn="ctr"/>
            <a:r>
              <a:rPr sz="1200" b="1">
                <a:solidFill>
                  <a:srgbClr val="FFFFFF"/>
                </a:solidFill>
              </a:rPr>
              <a:t>≈ 20 sec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143000"/>
            <a:ext cx="109728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0">
                <a:solidFill>
                  <a:srgbClr val="32C8A0"/>
                </a:solidFill>
                <a:latin typeface="Calibri"/>
              </a:rPr>
              <a:t>≈ 20 sec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1691640"/>
            <a:ext cx="10881360" cy="3840480"/>
          </a:xfrm>
          <a:prstGeom prst="roundRect">
            <a:avLst>
              <a:gd name="adj" fmla="val 4000"/>
            </a:avLst>
          </a:prstGeom>
          <a:solidFill>
            <a:srgbClr val="14244F"/>
          </a:solidFill>
          <a:ln w="19050">
            <a:solidFill>
              <a:srgbClr val="6C4D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1783080"/>
            <a:ext cx="1828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>
                <a:solidFill>
                  <a:srgbClr val="6C4DE0"/>
                </a:solidFill>
                <a:latin typeface="Calibri"/>
              </a:rPr>
              <a:t>SAY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148840"/>
            <a:ext cx="1042416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"Clicking 'Try it for free' takes the user to their Dashboard — this is the heart of the app, where all the task management happens."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5623560"/>
            <a:ext cx="10881360" cy="640080"/>
          </a:xfrm>
          <a:prstGeom prst="roundRect">
            <a:avLst>
              <a:gd name="adj" fmla="val 18000"/>
            </a:avLst>
          </a:prstGeom>
          <a:solidFill>
            <a:srgbClr val="102C28"/>
          </a:solidFill>
          <a:ln w="19050">
            <a:solidFill>
              <a:srgbClr val="32C8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5687568"/>
            <a:ext cx="13716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>
                <a:solidFill>
                  <a:srgbClr val="32C8A0"/>
                </a:solidFill>
                <a:latin typeface="Calibri"/>
              </a:rPr>
              <a:t>SHOW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20240" y="5687568"/>
            <a:ext cx="96012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0">
                <a:solidFill>
                  <a:srgbClr val="FFFFFF"/>
                </a:solidFill>
                <a:latin typeface="Calibri"/>
              </a:rPr>
              <a:t>Click the CTA on the Home page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6400800"/>
            <a:ext cx="5486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>
                <a:solidFill>
                  <a:srgbClr val="B7BED6"/>
                </a:solidFill>
                <a:latin typeface="Calibri"/>
              </a:rPr>
              <a:t>BucketLisk — Client Demo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15600" y="6400800"/>
            <a:ext cx="12801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100" b="0">
                <a:solidFill>
                  <a:srgbClr val="B7BED6"/>
                </a:solidFill>
                <a:latin typeface="Calibri"/>
              </a:rPr>
              <a:t>5 / 14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1B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457200"/>
            <a:ext cx="91440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Calibri"/>
              </a:rPr>
              <a:t>3. Creating a task — the C in CRUD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058400" y="548640"/>
            <a:ext cx="1463040" cy="411480"/>
          </a:xfrm>
          <a:prstGeom prst="roundRect">
            <a:avLst>
              <a:gd name="adj" fmla="val 50000"/>
            </a:avLst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18288" bIns="18288"/>
          <a:lstStyle/>
          <a:p>
            <a:pPr algn="ctr"/>
            <a:r>
              <a:rPr sz="1200" b="1">
                <a:solidFill>
                  <a:srgbClr val="FFFFFF"/>
                </a:solidFill>
              </a:rPr>
              <a:t>≈ 60 sec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143000"/>
            <a:ext cx="109728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0">
                <a:solidFill>
                  <a:srgbClr val="32C8A0"/>
                </a:solidFill>
                <a:latin typeface="Calibri"/>
              </a:rPr>
              <a:t>≈ 60 sec  •  POST /api/tasks/todo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1691640"/>
            <a:ext cx="10881360" cy="3840480"/>
          </a:xfrm>
          <a:prstGeom prst="roundRect">
            <a:avLst>
              <a:gd name="adj" fmla="val 4000"/>
            </a:avLst>
          </a:prstGeom>
          <a:solidFill>
            <a:srgbClr val="14244F"/>
          </a:solidFill>
          <a:ln w="19050">
            <a:solidFill>
              <a:srgbClr val="6C4D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1783080"/>
            <a:ext cx="1828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>
                <a:solidFill>
                  <a:srgbClr val="6C4DE0"/>
                </a:solidFill>
                <a:latin typeface="Calibri"/>
              </a:rPr>
              <a:t>SAY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148840"/>
            <a:ext cx="1042416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"At the top is the New Task form: Task Name, Description, Due Date. All three are required — let me show you what happens if I try to submit empty… see, the browser stops me.</a:t>
            </a:r>
          </a:p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Now I'll fill it in properly and hit Create Task. The frontend sends a POST request to the backend, the backend validates it, saves it into MongoDB, and the new task appears in the To Do column on the left."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5623560"/>
            <a:ext cx="10881360" cy="640080"/>
          </a:xfrm>
          <a:prstGeom prst="roundRect">
            <a:avLst>
              <a:gd name="adj" fmla="val 18000"/>
            </a:avLst>
          </a:prstGeom>
          <a:solidFill>
            <a:srgbClr val="102C28"/>
          </a:solidFill>
          <a:ln w="19050">
            <a:solidFill>
              <a:srgbClr val="32C8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5687568"/>
            <a:ext cx="13716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>
                <a:solidFill>
                  <a:srgbClr val="32C8A0"/>
                </a:solidFill>
                <a:latin typeface="Calibri"/>
              </a:rPr>
              <a:t>SHOW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20240" y="5687568"/>
            <a:ext cx="96012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0">
                <a:solidFill>
                  <a:srgbClr val="FFFFFF"/>
                </a:solidFill>
                <a:latin typeface="Calibri"/>
              </a:rPr>
              <a:t>Empty submit (validation) → fill form → Create Task → point at backend log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6400800"/>
            <a:ext cx="5486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>
                <a:solidFill>
                  <a:srgbClr val="B7BED6"/>
                </a:solidFill>
                <a:latin typeface="Calibri"/>
              </a:rPr>
              <a:t>BucketLisk — Client Demo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15600" y="6400800"/>
            <a:ext cx="12801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100" b="0">
                <a:solidFill>
                  <a:srgbClr val="B7BED6"/>
                </a:solidFill>
                <a:latin typeface="Calibri"/>
              </a:rPr>
              <a:t>6 / 14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1B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457200"/>
            <a:ext cx="91440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Calibri"/>
              </a:rPr>
              <a:t>4. Reading tasks — the R in CRUD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058400" y="548640"/>
            <a:ext cx="1463040" cy="411480"/>
          </a:xfrm>
          <a:prstGeom prst="roundRect">
            <a:avLst>
              <a:gd name="adj" fmla="val 50000"/>
            </a:avLst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18288" bIns="18288"/>
          <a:lstStyle/>
          <a:p>
            <a:pPr algn="ctr"/>
            <a:r>
              <a:rPr sz="1200" b="1">
                <a:solidFill>
                  <a:srgbClr val="FFFFFF"/>
                </a:solidFill>
              </a:rPr>
              <a:t>≈ 30 sec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143000"/>
            <a:ext cx="109728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0">
                <a:solidFill>
                  <a:srgbClr val="32C8A0"/>
                </a:solidFill>
                <a:latin typeface="Calibri"/>
              </a:rPr>
              <a:t>≈ 30 sec  •  GET /api/tasks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1691640"/>
            <a:ext cx="10881360" cy="3840480"/>
          </a:xfrm>
          <a:prstGeom prst="roundRect">
            <a:avLst>
              <a:gd name="adj" fmla="val 4000"/>
            </a:avLst>
          </a:prstGeom>
          <a:solidFill>
            <a:srgbClr val="14244F"/>
          </a:solidFill>
          <a:ln w="19050">
            <a:solidFill>
              <a:srgbClr val="6C4D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1783080"/>
            <a:ext cx="1828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>
                <a:solidFill>
                  <a:srgbClr val="6C4DE0"/>
                </a:solidFill>
                <a:latin typeface="Calibri"/>
              </a:rPr>
              <a:t>SAY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148840"/>
            <a:ext cx="1042416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"When the dashboard loads, it makes a GET request to /api/tasks and pulls every task back from the database, then splits them into two columns: To Do on the left, Completed on the right.</a:t>
            </a:r>
          </a:p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There's also a Sort By dropdown — sort by Due Date or Date Created. That sort happens on the backend with a database query, not in the browser, so it stays fast even with hundreds of tasks."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5623560"/>
            <a:ext cx="10881360" cy="640080"/>
          </a:xfrm>
          <a:prstGeom prst="roundRect">
            <a:avLst>
              <a:gd name="adj" fmla="val 18000"/>
            </a:avLst>
          </a:prstGeom>
          <a:solidFill>
            <a:srgbClr val="102C28"/>
          </a:solidFill>
          <a:ln w="19050">
            <a:solidFill>
              <a:srgbClr val="32C8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5687568"/>
            <a:ext cx="13716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>
                <a:solidFill>
                  <a:srgbClr val="32C8A0"/>
                </a:solidFill>
                <a:latin typeface="Calibri"/>
              </a:rPr>
              <a:t>SHOW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20240" y="5687568"/>
            <a:ext cx="96012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0">
                <a:solidFill>
                  <a:srgbClr val="FFFFFF"/>
                </a:solidFill>
                <a:latin typeface="Calibri"/>
              </a:rPr>
              <a:t>Refresh page • change Sort By dropdown to show ordering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6400800"/>
            <a:ext cx="5486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>
                <a:solidFill>
                  <a:srgbClr val="B7BED6"/>
                </a:solidFill>
                <a:latin typeface="Calibri"/>
              </a:rPr>
              <a:t>BucketLisk — Client Demo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15600" y="6400800"/>
            <a:ext cx="12801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100" b="0">
                <a:solidFill>
                  <a:srgbClr val="B7BED6"/>
                </a:solidFill>
                <a:latin typeface="Calibri"/>
              </a:rPr>
              <a:t>7 / 14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1B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457200"/>
            <a:ext cx="91440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Calibri"/>
              </a:rPr>
              <a:t>5. Updating a task — the U in CRUD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058400" y="548640"/>
            <a:ext cx="1463040" cy="411480"/>
          </a:xfrm>
          <a:prstGeom prst="roundRect">
            <a:avLst>
              <a:gd name="adj" fmla="val 50000"/>
            </a:avLst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18288" bIns="18288"/>
          <a:lstStyle/>
          <a:p>
            <a:pPr algn="ctr"/>
            <a:r>
              <a:rPr sz="1200" b="1">
                <a:solidFill>
                  <a:srgbClr val="FFFFFF"/>
                </a:solidFill>
              </a:rPr>
              <a:t>≈ 60 sec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143000"/>
            <a:ext cx="109728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0">
                <a:solidFill>
                  <a:srgbClr val="32C8A0"/>
                </a:solidFill>
                <a:latin typeface="Calibri"/>
              </a:rPr>
              <a:t>≈ 60 sec  •  PUT + PATCH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1691640"/>
            <a:ext cx="10881360" cy="3840480"/>
          </a:xfrm>
          <a:prstGeom prst="roundRect">
            <a:avLst>
              <a:gd name="adj" fmla="val 4000"/>
            </a:avLst>
          </a:prstGeom>
          <a:solidFill>
            <a:srgbClr val="14244F"/>
          </a:solidFill>
          <a:ln w="19050">
            <a:solidFill>
              <a:srgbClr val="6C4D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1783080"/>
            <a:ext cx="1828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>
                <a:solidFill>
                  <a:srgbClr val="6C4DE0"/>
                </a:solidFill>
                <a:latin typeface="Calibri"/>
              </a:rPr>
              <a:t>SAY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148840"/>
            <a:ext cx="1042416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"Clicking Edit opens a modal pre-filled with the existing values. I change the title, hit Save changes, and the frontend sends a PUT request — backend updates the document, sends the new version back, card updates in place.</a:t>
            </a:r>
          </a:p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Marking a task Done sends a PATCH that flips the completed flag to true — see, it jumps to the Completed column with a strikethrough. Not done flips it back. Another PATCH, completed: false."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5623560"/>
            <a:ext cx="10881360" cy="640080"/>
          </a:xfrm>
          <a:prstGeom prst="roundRect">
            <a:avLst>
              <a:gd name="adj" fmla="val 18000"/>
            </a:avLst>
          </a:prstGeom>
          <a:solidFill>
            <a:srgbClr val="102C28"/>
          </a:solidFill>
          <a:ln w="19050">
            <a:solidFill>
              <a:srgbClr val="32C8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5687568"/>
            <a:ext cx="13716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>
                <a:solidFill>
                  <a:srgbClr val="32C8A0"/>
                </a:solidFill>
                <a:latin typeface="Calibri"/>
              </a:rPr>
              <a:t>SHOW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20240" y="5687568"/>
            <a:ext cx="96012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0">
                <a:solidFill>
                  <a:srgbClr val="FFFFFF"/>
                </a:solidFill>
                <a:latin typeface="Calibri"/>
              </a:rPr>
              <a:t>Click Edit → change title → Save • click Done • click Not done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6400800"/>
            <a:ext cx="5486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>
                <a:solidFill>
                  <a:srgbClr val="B7BED6"/>
                </a:solidFill>
                <a:latin typeface="Calibri"/>
              </a:rPr>
              <a:t>BucketLisk — Client Demo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15600" y="6400800"/>
            <a:ext cx="12801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100" b="0">
                <a:solidFill>
                  <a:srgbClr val="B7BED6"/>
                </a:solidFill>
                <a:latin typeface="Calibri"/>
              </a:rPr>
              <a:t>8 / 14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1B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457200"/>
            <a:ext cx="91440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Calibri"/>
              </a:rPr>
              <a:t>6. Deleting a task — the D in CRUD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058400" y="548640"/>
            <a:ext cx="1463040" cy="411480"/>
          </a:xfrm>
          <a:prstGeom prst="roundRect">
            <a:avLst>
              <a:gd name="adj" fmla="val 50000"/>
            </a:avLst>
          </a:prstGeom>
          <a:solidFill>
            <a:srgbClr val="6C4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18288" bIns="18288"/>
          <a:lstStyle/>
          <a:p>
            <a:pPr algn="ctr"/>
            <a:r>
              <a:rPr sz="1200" b="1">
                <a:solidFill>
                  <a:srgbClr val="FFFFFF"/>
                </a:solidFill>
              </a:rPr>
              <a:t>≈ 20 sec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143000"/>
            <a:ext cx="109728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0">
                <a:solidFill>
                  <a:srgbClr val="32C8A0"/>
                </a:solidFill>
                <a:latin typeface="Calibri"/>
              </a:rPr>
              <a:t>≈ 20 sec  •  DELETE /api/tasks/delete/:id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1691640"/>
            <a:ext cx="10881360" cy="3840480"/>
          </a:xfrm>
          <a:prstGeom prst="roundRect">
            <a:avLst>
              <a:gd name="adj" fmla="val 4000"/>
            </a:avLst>
          </a:prstGeom>
          <a:solidFill>
            <a:srgbClr val="14244F"/>
          </a:solidFill>
          <a:ln w="19050">
            <a:solidFill>
              <a:srgbClr val="6C4D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1783080"/>
            <a:ext cx="1828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>
                <a:solidFill>
                  <a:srgbClr val="6C4DE0"/>
                </a:solidFill>
                <a:latin typeface="Calibri"/>
              </a:rPr>
              <a:t>SAY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148840"/>
            <a:ext cx="1042416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sz="2000">
                <a:solidFill>
                  <a:srgbClr val="FFFFFF"/>
                </a:solidFill>
                <a:latin typeface="Calibri"/>
              </a:rPr>
              <a:t>"And the little × in the corner of each task sends a DELETE request. The task is removed from the database and disappears from the dashboard. Gone for good."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5623560"/>
            <a:ext cx="10881360" cy="640080"/>
          </a:xfrm>
          <a:prstGeom prst="roundRect">
            <a:avLst>
              <a:gd name="adj" fmla="val 18000"/>
            </a:avLst>
          </a:prstGeom>
          <a:solidFill>
            <a:srgbClr val="102C28"/>
          </a:solidFill>
          <a:ln w="19050">
            <a:solidFill>
              <a:srgbClr val="32C8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5687568"/>
            <a:ext cx="13716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>
                <a:solidFill>
                  <a:srgbClr val="32C8A0"/>
                </a:solidFill>
                <a:latin typeface="Calibri"/>
              </a:rPr>
              <a:t>SHOW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20240" y="5687568"/>
            <a:ext cx="96012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0">
                <a:solidFill>
                  <a:srgbClr val="FFFFFF"/>
                </a:solidFill>
                <a:latin typeface="Calibri"/>
              </a:rPr>
              <a:t>Click × on a task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6400800"/>
            <a:ext cx="5486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>
                <a:solidFill>
                  <a:srgbClr val="B7BED6"/>
                </a:solidFill>
                <a:latin typeface="Calibri"/>
              </a:rPr>
              <a:t>BucketLisk — Client Demo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15600" y="6400800"/>
            <a:ext cx="12801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100" b="0">
                <a:solidFill>
                  <a:srgbClr val="B7BED6"/>
                </a:solidFill>
                <a:latin typeface="Calibri"/>
              </a:rPr>
              <a:t>9 / 14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